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9" r:id="rId4"/>
    <p:sldId id="258" r:id="rId5"/>
    <p:sldId id="274" r:id="rId6"/>
    <p:sldId id="261" r:id="rId7"/>
    <p:sldId id="273" r:id="rId8"/>
    <p:sldId id="262" r:id="rId9"/>
    <p:sldId id="264" r:id="rId10"/>
    <p:sldId id="265" r:id="rId11"/>
    <p:sldId id="267" r:id="rId12"/>
    <p:sldId id="268" r:id="rId13"/>
    <p:sldId id="276" r:id="rId14"/>
    <p:sldId id="278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F7A5A-9565-806C-56DC-936CCEEAC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0DFDAC-AC08-C8B7-2D3C-C59733F61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525B1E-ED99-4AD0-FF73-295EF50E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5DF5F7-B215-318F-FB6F-66166008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BAE120-3E61-87C8-0AB3-D357478C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22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A6629-6EFB-FAB8-9BB9-7884D437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A3DCF1-A37C-170C-A8F7-465D811CF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B35DAC-4E5B-7949-915C-4678D3D9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895E85-0C0D-78A6-8D96-27875DCE9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BD3C25-25F4-BAB2-622D-0B2495FC4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95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F16FC-C86C-F423-E8FE-96C1D93D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FEAF7B-D8BB-710C-17BC-3F434A967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2BD7D5-0A87-172B-6C0F-2B9D1BE3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FE932E-3397-7177-F5C4-EB09E7FFA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AAF0ED-E244-8BC7-92DF-3275AB2C1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88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A33D1-87D5-FA31-0130-739907413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F0422-C79A-A6D5-AE74-5B8C37BE5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6C0E59-2205-323D-B2BC-1182F90F5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A21695-6B6E-BD1E-3782-8B2EB47C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0EBB96-3199-7414-8B7A-A9CF2F20D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505408-2FD7-7156-A79F-C6DE9FF6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18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0077E-141A-80C8-573A-2A8DCE069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DA2AD-E254-A0FA-9688-D331FF35B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53BC44-C353-4ECF-881F-5112B09E8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8AE808-CC98-ED15-6905-FF586B0A58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76ED04-0A2D-B20D-CE36-210881F15B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F31D1E3-34A7-ED4D-A63D-6C82B504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017F54-9A8B-C0CB-E441-9F8FBBBA3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43012B-9FF9-3862-CF23-23DB3F491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979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0DD84-0DDF-AAAB-AC57-7BA0D017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C5E9DC-D4DE-FA60-112B-E0C882091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2947F1-36AE-E357-74E8-F5272D68A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ACA25F-350D-3CE7-770A-59ACDFA7E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13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ECAB1A-94F5-B112-518C-63D03448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669A6A-C35F-D4CC-A383-FEF4685E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038759-F1AF-7387-9AED-6217B474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8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89D66-ABA3-921B-BE8E-DC3592803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641AE1-D72C-CC26-5C05-8C7A22132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559AE5-4032-E6AD-171A-1CC416DFC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FE13A0-8191-2D7F-0B21-29F4543F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9E6669-0D88-1834-6653-8C2003042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A7202F-FCC7-3270-3B49-5F332F93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18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FB284-5043-1C68-AA6C-F3F528DC9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0BF196-5141-56CE-DEA0-49447E309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7D3732-8096-3D0E-F01F-C3B61088C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8DF985-94BD-8EAE-2168-671866AD8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D0FED9-1B5C-C274-1A0D-E16C0935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E1F257-2EF7-7E8A-B7EC-6C1183FFB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00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5C56D-0462-6382-FB44-30B0F907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423F38-D398-5BBE-EB35-BA331803D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CC9F2-8657-E12A-E1D8-4AB219B9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696E60-F61D-5454-D89B-A083ABE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FF5C7A-41B8-FCE6-49D3-8267F1DC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64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78D770-B03E-6337-BCAC-2885DE2B9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971890-9212-BDAB-7DBB-1EE649AFD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5D597C-5677-B155-333F-E41C76725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4B4C39-C4D3-C21A-09EA-82BA1819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76B093-1542-1220-C61E-11B48B08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27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77BA-CB9C-10C0-4EA2-413A2E2F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184FEA-08CC-02A0-D352-8430621AB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D23F99-42FB-CC48-4AB0-7C155EF05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AE966-2F80-4A33-8D07-44E3290D36B5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AB8C5-CDBA-A576-9D8B-5D63FD382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271F4-7DE3-827B-D6CC-F34235786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49341-1344-468D-9726-0E249787F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4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1353BF-5D4D-5AAF-32BC-28294BE4D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00060C-4FC4-F762-DB35-D488883D0A00}"/>
              </a:ext>
            </a:extLst>
          </p:cNvPr>
          <p:cNvSpPr txBox="1"/>
          <p:nvPr/>
        </p:nvSpPr>
        <p:spPr>
          <a:xfrm>
            <a:off x="2235634" y="161140"/>
            <a:ext cx="11459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муниципальное дошкольное образовательное учреждение </a:t>
            </a:r>
          </a:p>
          <a:p>
            <a:pPr algn="ctr"/>
            <a:r>
              <a:rPr lang="ru-RU" b="1" dirty="0"/>
              <a:t>«Детский сад № 279 Красноармейского района Волгограда»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AB2612-F778-753B-7A7B-89286FD0C9EE}"/>
              </a:ext>
            </a:extLst>
          </p:cNvPr>
          <p:cNvSpPr txBox="1"/>
          <p:nvPr/>
        </p:nvSpPr>
        <p:spPr>
          <a:xfrm>
            <a:off x="4156702" y="1291340"/>
            <a:ext cx="786805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>ИННОВАЦИОННЫЙ НАУЧНО-ИССЛЕДОВАТЕЛЬСКИЙ ПРОЕКТ «ИНКЛЮЗИВНАЯ МАСТЕРСКАЯ»</a:t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>(рамках образовательной области «Речевое развитие»)</a:t>
            </a:r>
            <a:endParaRPr lang="ru-RU" sz="3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075887-A7AC-0429-EE54-72578079647F}"/>
              </a:ext>
            </a:extLst>
          </p:cNvPr>
          <p:cNvSpPr txBox="1"/>
          <p:nvPr/>
        </p:nvSpPr>
        <p:spPr>
          <a:xfrm>
            <a:off x="7227166" y="4441531"/>
            <a:ext cx="4964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cs typeface="Times New Roman" panose="02020603050405020304" pitchFamily="18" charset="0"/>
              </a:rPr>
              <a:t>Ничепорчук</a:t>
            </a:r>
            <a:r>
              <a:rPr lang="ru-RU" b="1" dirty="0">
                <a:cs typeface="Times New Roman" panose="02020603050405020304" pitchFamily="18" charset="0"/>
              </a:rPr>
              <a:t> Татьяна Петровна,</a:t>
            </a:r>
          </a:p>
          <a:p>
            <a:r>
              <a:rPr lang="ru-RU" b="1">
                <a:cs typeface="Times New Roman" panose="02020603050405020304" pitchFamily="18" charset="0"/>
              </a:rPr>
              <a:t>учитель-логопед; </a:t>
            </a:r>
            <a:endParaRPr lang="ru-RU" b="1" dirty="0">
              <a:cs typeface="Times New Roman" panose="02020603050405020304" pitchFamily="18" charset="0"/>
            </a:endParaRPr>
          </a:p>
          <a:p>
            <a:r>
              <a:rPr lang="ru-RU" b="1" dirty="0">
                <a:cs typeface="Times New Roman" panose="02020603050405020304" pitchFamily="18" charset="0"/>
              </a:rPr>
              <a:t>Кузнецова Елена </a:t>
            </a:r>
            <a:r>
              <a:rPr lang="ru-RU" b="1" dirty="0" err="1">
                <a:cs typeface="Times New Roman" panose="02020603050405020304" pitchFamily="18" charset="0"/>
              </a:rPr>
              <a:t>Тагировна</a:t>
            </a:r>
            <a:r>
              <a:rPr lang="ru-RU" b="1" dirty="0">
                <a:cs typeface="Times New Roman" panose="02020603050405020304" pitchFamily="18" charset="0"/>
              </a:rPr>
              <a:t>, воспитатель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40897D-ED0C-0DF8-3F4A-492B6C92B20D}"/>
              </a:ext>
            </a:extLst>
          </p:cNvPr>
          <p:cNvSpPr txBox="1"/>
          <p:nvPr/>
        </p:nvSpPr>
        <p:spPr>
          <a:xfrm>
            <a:off x="8402320" y="6327528"/>
            <a:ext cx="180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Волгоград, 2024</a:t>
            </a:r>
          </a:p>
        </p:txBody>
      </p:sp>
    </p:spTree>
    <p:extLst>
      <p:ext uri="{BB962C8B-B14F-4D97-AF65-F5344CB8AC3E}">
        <p14:creationId xmlns:p14="http://schemas.microsoft.com/office/powerpoint/2010/main" val="3285082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4D0BBD5-CE08-89D5-437F-93DE58F07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7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633E0A-A9E4-9276-2CF5-8D5C10B15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576" y="2443863"/>
            <a:ext cx="3364058" cy="22440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87B05C-78D8-7849-C140-4C6E5FC3CF0E}"/>
              </a:ext>
            </a:extLst>
          </p:cNvPr>
          <p:cNvSpPr txBox="1"/>
          <p:nvPr/>
        </p:nvSpPr>
        <p:spPr>
          <a:xfrm>
            <a:off x="719993" y="2025436"/>
            <a:ext cx="7186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a typeface="Calibri" panose="020F0502020204030204" pitchFamily="34" charset="0"/>
              </a:rPr>
              <a:t>С</a:t>
            </a:r>
            <a:r>
              <a:rPr lang="ru-RU" sz="1600" dirty="0">
                <a:effectLst/>
                <a:ea typeface="Calibri" panose="020F0502020204030204" pitchFamily="34" charset="0"/>
              </a:rPr>
              <a:t>оздание обогащенной  развивающей предметно - пространственной среды, обеспечивающей погружение ребенка в социально-культурный опыт </a:t>
            </a:r>
            <a:r>
              <a:rPr lang="ru-RU" sz="1600" dirty="0">
                <a:ea typeface="Calibri" panose="020F0502020204030204" pitchFamily="34" charset="0"/>
              </a:rPr>
              <a:t>народа -  одно из условий ознакомления детей дошкольного возраста с историческими и культурными традициями своего народа, воспитания патриотических чувств.</a:t>
            </a:r>
            <a:endParaRPr lang="ru-RU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4CDAE0-1B1C-12CD-A42E-2BCE173361D0}"/>
              </a:ext>
            </a:extLst>
          </p:cNvPr>
          <p:cNvSpPr txBox="1"/>
          <p:nvPr/>
        </p:nvSpPr>
        <p:spPr>
          <a:xfrm>
            <a:off x="446424" y="5797826"/>
            <a:ext cx="11299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/>
                <a:ea typeface="Calibri" panose="020F0502020204030204" pitchFamily="34" charset="0"/>
              </a:rPr>
              <a:t>В группе создан </a:t>
            </a:r>
            <a:r>
              <a:rPr lang="ru-RU" sz="2000" b="1" dirty="0">
                <a:ea typeface="Calibri" panose="020F0502020204030204" pitchFamily="34" charset="0"/>
              </a:rPr>
              <a:t>м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ини – музей «Русская изба», экспозиция «</a:t>
            </a:r>
            <a:r>
              <a:rPr lang="ru-RU" sz="2000" b="1" dirty="0">
                <a:ea typeface="Calibri" panose="020F0502020204030204" pitchFamily="34" charset="0"/>
              </a:rPr>
              <a:t>К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укла-</a:t>
            </a:r>
            <a:r>
              <a:rPr lang="ru-RU" sz="2000" b="1" dirty="0" err="1">
                <a:effectLst/>
                <a:ea typeface="Calibri" panose="020F0502020204030204" pitchFamily="34" charset="0"/>
              </a:rPr>
              <a:t>мотанка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 народов России»!</a:t>
            </a:r>
            <a:endParaRPr lang="ru-RU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3566A9-1260-D5D4-C4F8-F5C14122EFE6}"/>
              </a:ext>
            </a:extLst>
          </p:cNvPr>
          <p:cNvSpPr txBox="1"/>
          <p:nvPr/>
        </p:nvSpPr>
        <p:spPr>
          <a:xfrm>
            <a:off x="719993" y="4239162"/>
            <a:ext cx="7186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Музейная педагогика – одна из инновационных технологий в сфере образования детей дошкольного возраста.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BF2967-EDEB-5D62-B4AF-F3CC8184F311}"/>
              </a:ext>
            </a:extLst>
          </p:cNvPr>
          <p:cNvSpPr txBox="1"/>
          <p:nvPr/>
        </p:nvSpPr>
        <p:spPr>
          <a:xfrm>
            <a:off x="719993" y="3349403"/>
            <a:ext cx="7178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П</a:t>
            </a: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еред педагогической наукой и практикой стоят задачи поиска наиболее оптимальных систем обучения и воспитания детей с ограниченными возможностями здоровья.</a:t>
            </a:r>
            <a:endParaRPr lang="ru-RU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E37D79-2018-EA8A-B39F-73BCCC758483}"/>
              </a:ext>
            </a:extLst>
          </p:cNvPr>
          <p:cNvSpPr txBox="1"/>
          <p:nvPr/>
        </p:nvSpPr>
        <p:spPr>
          <a:xfrm>
            <a:off x="4533104" y="573614"/>
            <a:ext cx="698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«Народ, не знающий своего прошлого, не имеет будущего»</a:t>
            </a:r>
          </a:p>
          <a:p>
            <a:pPr algn="r"/>
            <a:r>
              <a:rPr lang="ru-RU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Михаил Ломоносов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FB6CEF-AAE7-62E8-3957-D64C82FF310A}"/>
              </a:ext>
            </a:extLst>
          </p:cNvPr>
          <p:cNvSpPr txBox="1"/>
          <p:nvPr/>
        </p:nvSpPr>
        <p:spPr>
          <a:xfrm>
            <a:off x="690880" y="1240767"/>
            <a:ext cx="10810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</a:rPr>
              <a:t>Патриотическое воспитание подрастающего поколения – одна из самых актуальных задач нашего времени. Об актуальности патриотического воспитания в современных условиях говорится в Федеральном проекте Министерства образования науки Российской Федерации «Стратегия развития воспитания в Российской Федерации до 2025 года». </a:t>
            </a:r>
            <a:endParaRPr lang="ru-RU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CED1FE-C65C-4675-9E8A-3E675905CE77}"/>
              </a:ext>
            </a:extLst>
          </p:cNvPr>
          <p:cNvSpPr txBox="1"/>
          <p:nvPr/>
        </p:nvSpPr>
        <p:spPr>
          <a:xfrm>
            <a:off x="719993" y="4905561"/>
            <a:ext cx="10550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Музейная педагогика - э</a:t>
            </a:r>
            <a:r>
              <a:rPr lang="ru-RU" sz="1600" b="0" i="0" dirty="0">
                <a:solidFill>
                  <a:srgbClr val="212529"/>
                </a:solidFill>
                <a:effectLst/>
              </a:rPr>
              <a:t>то эффективное средство коррекции речевых нарушений, развития интеллектуальных и творческих способностей. Музейная педагогика  не только формирует у ребенка качественные знания об окружающей действительности, но и стимулирует его творческую речевую активность.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97474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85F4B0-9492-D71E-CE86-EDFA88838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" y="0"/>
            <a:ext cx="12192000" cy="68649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ACDD45-BF5B-7932-ACFB-05D77D919D40}"/>
              </a:ext>
            </a:extLst>
          </p:cNvPr>
          <p:cNvSpPr txBox="1"/>
          <p:nvPr/>
        </p:nvSpPr>
        <p:spPr>
          <a:xfrm>
            <a:off x="741680" y="562692"/>
            <a:ext cx="107086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Цель </a:t>
            </a:r>
            <a:r>
              <a:rPr lang="ru-RU" b="1" dirty="0">
                <a:solidFill>
                  <a:srgbClr val="000000"/>
                </a:solidFill>
                <a:ea typeface="Calibri" panose="020F0502020204030204" pitchFamily="34" charset="0"/>
              </a:rPr>
              <a:t>м</a:t>
            </a:r>
            <a:r>
              <a:rPr lang="ru-RU" sz="1800" b="1" dirty="0">
                <a:effectLst/>
                <a:ea typeface="Calibri" panose="020F0502020204030204" pitchFamily="34" charset="0"/>
              </a:rPr>
              <a:t>ини – музея «Русская изба», экспозиции «</a:t>
            </a:r>
            <a:r>
              <a:rPr lang="ru-RU" sz="1800" b="1" dirty="0">
                <a:ea typeface="Calibri" panose="020F0502020204030204" pitchFamily="34" charset="0"/>
              </a:rPr>
              <a:t>К</a:t>
            </a:r>
            <a:r>
              <a:rPr lang="ru-RU" sz="1800" b="1" dirty="0">
                <a:effectLst/>
                <a:ea typeface="Calibri" panose="020F0502020204030204" pitchFamily="34" charset="0"/>
              </a:rPr>
              <a:t>укла-</a:t>
            </a:r>
            <a:r>
              <a:rPr lang="ru-RU" sz="1800" b="1" dirty="0" err="1">
                <a:effectLst/>
                <a:ea typeface="Calibri" panose="020F0502020204030204" pitchFamily="34" charset="0"/>
              </a:rPr>
              <a:t>мотанка</a:t>
            </a:r>
            <a:r>
              <a:rPr lang="ru-RU" sz="1800" b="1" dirty="0">
                <a:effectLst/>
                <a:ea typeface="Calibri" panose="020F0502020204030204" pitchFamily="34" charset="0"/>
              </a:rPr>
              <a:t> народов России» </a:t>
            </a:r>
            <a:r>
              <a:rPr lang="ru-RU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- ознакомление воспитанников с народными традициями предков, формирование основ целостной эстетической культуры и толерантности через познание народной культуры и художественного образа кукол народов России.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C0AE60-7F3E-48BF-018F-16C19D4D23F4}"/>
              </a:ext>
            </a:extLst>
          </p:cNvPr>
          <p:cNvSpPr txBox="1"/>
          <p:nvPr/>
        </p:nvSpPr>
        <p:spPr>
          <a:xfrm>
            <a:off x="768169" y="1369172"/>
            <a:ext cx="61436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Задачи: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Познакомить детей с культурой страны, народа, родного города: с народными обычаями, обрядами, праздниками, народным творчеством, искусством.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Привить любовь к красоте и мудрости русской речи.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12529"/>
                </a:solidFill>
              </a:rPr>
              <a:t>Р</a:t>
            </a:r>
            <a:r>
              <a:rPr lang="ru-RU" sz="1600" b="0" i="0" dirty="0">
                <a:solidFill>
                  <a:srgbClr val="212529"/>
                </a:solidFill>
                <a:effectLst/>
              </a:rPr>
              <a:t>азвить словарь, помочь усвоить лексико-грамматические формы языка, закрепить правильное произношение звуков, развивать связную речи и коммуникативные навыки.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Обучить практическим навыкам работы с материалами и умению выполнять художественные изделия в традициях народного искусства.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Развивать у детей творческие способности, стремление к самостоятельному творчеству.</a:t>
            </a:r>
          </a:p>
          <a:p>
            <a:pPr marL="285750" indent="-285750" algn="just" rtl="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Формировать </a:t>
            </a:r>
            <a:r>
              <a:rPr lang="ru-RU" sz="1600" dirty="0">
                <a:solidFill>
                  <a:srgbClr val="0D0D0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600" b="0" i="0" dirty="0">
                <a:solidFill>
                  <a:srgbClr val="0D0D0D"/>
                </a:solidFill>
                <a:effectLst/>
              </a:rPr>
              <a:t>ормативную культуру: общечеловеческие нравственные качества.</a:t>
            </a:r>
            <a:endParaRPr lang="ru-RU" sz="1600" b="0" i="0" dirty="0">
              <a:solidFill>
                <a:srgbClr val="000000"/>
              </a:solidFill>
              <a:effectLst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 детей желание трудиться, создавая куклу, как подарок, сувенир, украшение интерьера.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становить партнёрские отношения с родителями и педагогами по ознакомлению с народной культурой и традициями предков.</a:t>
            </a:r>
            <a:endParaRPr lang="ru-RU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1D467-A61B-8F19-E2EB-F970EBD98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278" y="2048714"/>
            <a:ext cx="4365021" cy="327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19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9CCB10-F546-9615-ABD9-51A18D76D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02"/>
            <a:ext cx="12192000" cy="68433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E65B50-F4B8-B7E0-6F94-3B4C703B5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8" y="1737115"/>
            <a:ext cx="4147226" cy="24269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32B8D6-F702-25FC-E579-30BADF5DFA5E}"/>
              </a:ext>
            </a:extLst>
          </p:cNvPr>
          <p:cNvSpPr txBox="1"/>
          <p:nvPr/>
        </p:nvSpPr>
        <p:spPr>
          <a:xfrm>
            <a:off x="5045215" y="2546638"/>
            <a:ext cx="626899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мини-музее воссозданы основные детали и обстановка русской избы (лавка, стилизованная печь, прялка), собраны предметы русского быта: чугунок, ухват, кочерга, самовар, одеяло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a typeface="Calibri" panose="020F0502020204030204" pitchFamily="34" charset="0"/>
                <a:cs typeface="Times New Roman" panose="02020603050405020304" pitchFamily="18" charset="0"/>
              </a:rPr>
              <a:t>самотканные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ea typeface="Calibri" panose="020F0502020204030204" pitchFamily="34" charset="0"/>
                <a:cs typeface="Times New Roman" panose="02020603050405020304" pitchFamily="18" charset="0"/>
              </a:rPr>
              <a:t>самовязанные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 дорожки и круглые коврики, деревянная 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(хохломская, городецкая) и глиняная (кувшин, чугунок, крынка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) посуда, вышитые изделия (рушники, полотенца, салфетки и скатерть), плетеные изделия (корзина, шкатулка), старинные фотографии, 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русский народный костюм и обувь (лапти, валенки), игрушки (богородская, каргопольская, дымковская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, городецкая, матрешки, свистульки и др.).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034AB7-1C22-320E-237D-5F7DD828D236}"/>
              </a:ext>
            </a:extLst>
          </p:cNvPr>
          <p:cNvSpPr txBox="1"/>
          <p:nvPr/>
        </p:nvSpPr>
        <p:spPr>
          <a:xfrm>
            <a:off x="749798" y="5560442"/>
            <a:ext cx="106924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</a:rPr>
              <a:t>Экспонаты и атмосфера </a:t>
            </a:r>
            <a:r>
              <a:rPr 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ини-музея «Русская изба»</a:t>
            </a:r>
            <a:r>
              <a:rPr lang="ru-RU" sz="2000" b="1" i="0" dirty="0">
                <a:solidFill>
                  <a:srgbClr val="000000"/>
                </a:solidFill>
                <a:effectLst/>
              </a:rPr>
              <a:t> позволяют воспитанникам </a:t>
            </a:r>
          </a:p>
          <a:p>
            <a:pPr algn="ctr"/>
            <a:r>
              <a:rPr lang="ru-RU" sz="2000" b="1" i="0" dirty="0">
                <a:solidFill>
                  <a:srgbClr val="000000"/>
                </a:solidFill>
                <a:effectLst/>
              </a:rPr>
              <a:t>совершать путешествие во времени!</a:t>
            </a:r>
            <a:endParaRPr lang="ru-RU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CD54A1-5311-EFB3-3040-E5041441A355}"/>
              </a:ext>
            </a:extLst>
          </p:cNvPr>
          <p:cNvSpPr txBox="1"/>
          <p:nvPr/>
        </p:nvSpPr>
        <p:spPr>
          <a:xfrm>
            <a:off x="5035685" y="547455"/>
            <a:ext cx="6454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Мини-музей «Русская изба» находится в спальне группы, разделен на несколько зон и гармонично вписывается в интерьер помещения.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DFB56B-8A0D-7B94-C9D0-452116A20B48}"/>
              </a:ext>
            </a:extLst>
          </p:cNvPr>
          <p:cNvSpPr txBox="1"/>
          <p:nvPr/>
        </p:nvSpPr>
        <p:spPr>
          <a:xfrm>
            <a:off x="5035685" y="1408547"/>
            <a:ext cx="6406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Основные экспонаты располагаются на столе, настенных полочках и этажерках. Экспонаты, предназначенные для тематических экскурсий находятся в закрытых тумбах, деревянном сундуке.</a:t>
            </a:r>
          </a:p>
        </p:txBody>
      </p:sp>
    </p:spTree>
    <p:extLst>
      <p:ext uri="{BB962C8B-B14F-4D97-AF65-F5344CB8AC3E}">
        <p14:creationId xmlns:p14="http://schemas.microsoft.com/office/powerpoint/2010/main" val="51694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9CCB10-F546-9615-ABD9-51A18D76D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02"/>
            <a:ext cx="12192000" cy="68433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ACD54A1-5311-EFB3-3040-E5041441A355}"/>
              </a:ext>
            </a:extLst>
          </p:cNvPr>
          <p:cNvSpPr txBox="1"/>
          <p:nvPr/>
        </p:nvSpPr>
        <p:spPr>
          <a:xfrm>
            <a:off x="731864" y="753644"/>
            <a:ext cx="10728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В данном проекте представлен опыт работы по использованию мини-музея группы в коррекционной работе учителя-логопеда с детьми старшего дошкольного возраста с ТНР.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Приложениями являются конспекты занятий, совместных мероприятий с родителями и конкурсов чтецов, презентации.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84A48D-13D3-489F-893C-E41CD733D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350" y="2043844"/>
            <a:ext cx="8446868" cy="406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70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0A93CC-138F-E046-75AD-D980FC1E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93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DB9BB3-9AAB-7BA3-B687-1857E22DD981}"/>
              </a:ext>
            </a:extLst>
          </p:cNvPr>
          <p:cNvSpPr txBox="1"/>
          <p:nvPr/>
        </p:nvSpPr>
        <p:spPr>
          <a:xfrm>
            <a:off x="706876" y="2274838"/>
            <a:ext cx="59371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Экспозиция «Кукла-</a:t>
            </a:r>
            <a:r>
              <a:rPr lang="ru-RU" dirty="0" err="1"/>
              <a:t>мотанка</a:t>
            </a:r>
            <a:r>
              <a:rPr lang="ru-RU" dirty="0"/>
              <a:t> народов России» представлена разными типами по назначению: </a:t>
            </a:r>
          </a:p>
          <a:p>
            <a:pPr algn="just"/>
            <a:r>
              <a:rPr lang="ru-RU" dirty="0"/>
              <a:t>     - </a:t>
            </a:r>
            <a:r>
              <a:rPr lang="ru-RU" dirty="0" err="1"/>
              <a:t>обережная</a:t>
            </a:r>
            <a:r>
              <a:rPr lang="ru-RU" dirty="0"/>
              <a:t>: «</a:t>
            </a:r>
            <a:r>
              <a:rPr lang="ru-RU" dirty="0" err="1"/>
              <a:t>Подорожница</a:t>
            </a:r>
            <a:r>
              <a:rPr lang="ru-RU" dirty="0"/>
              <a:t>», «Пеленашка»,</a:t>
            </a:r>
          </a:p>
          <a:p>
            <a:pPr algn="just"/>
            <a:r>
              <a:rPr lang="ru-RU" dirty="0"/>
              <a:t>    «Берегиня», «Хозяюшка-</a:t>
            </a:r>
            <a:r>
              <a:rPr lang="ru-RU" dirty="0" err="1"/>
              <a:t>домовушка</a:t>
            </a:r>
            <a:r>
              <a:rPr lang="ru-RU" dirty="0"/>
              <a:t>», «</a:t>
            </a:r>
            <a:r>
              <a:rPr lang="ru-RU" dirty="0" err="1"/>
              <a:t>Зерновушка</a:t>
            </a:r>
            <a:r>
              <a:rPr lang="ru-RU" dirty="0"/>
              <a:t>» и</a:t>
            </a:r>
          </a:p>
          <a:p>
            <a:pPr algn="just"/>
            <a:r>
              <a:rPr lang="ru-RU" dirty="0"/>
              <a:t>     т.д.;</a:t>
            </a:r>
          </a:p>
          <a:p>
            <a:pPr algn="just"/>
            <a:r>
              <a:rPr lang="ru-RU" dirty="0"/>
              <a:t>     - обрядовая: «Веснянка, «Масленица», «</a:t>
            </a:r>
            <a:r>
              <a:rPr lang="ru-RU" dirty="0" err="1"/>
              <a:t>Куватка</a:t>
            </a:r>
            <a:r>
              <a:rPr lang="ru-RU" dirty="0"/>
              <a:t>» и т.д.;</a:t>
            </a:r>
          </a:p>
          <a:p>
            <a:pPr algn="just"/>
            <a:r>
              <a:rPr lang="ru-RU" dirty="0"/>
              <a:t>     - игровая: «Зайчик на пальчик», «Хороводница», </a:t>
            </a:r>
          </a:p>
          <a:p>
            <a:pPr algn="just"/>
            <a:r>
              <a:rPr lang="ru-RU" dirty="0"/>
              <a:t>    «Кукла на ложке» и т.д.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9F7ADB-7FB5-3666-CEB8-D205B14BBF90}"/>
              </a:ext>
            </a:extLst>
          </p:cNvPr>
          <p:cNvSpPr txBox="1"/>
          <p:nvPr/>
        </p:nvSpPr>
        <p:spPr>
          <a:xfrm>
            <a:off x="5720080" y="598809"/>
            <a:ext cx="568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«Из всех существующих в мире загадок тайна куклы – самая загадочная; без понимания сущности куклы </a:t>
            </a:r>
          </a:p>
          <a:p>
            <a:pPr algn="just"/>
            <a:r>
              <a:rPr lang="ru-RU" b="1" dirty="0"/>
              <a:t>невозможно понять и человека»</a:t>
            </a:r>
          </a:p>
          <a:p>
            <a:pPr algn="r"/>
            <a:r>
              <a:rPr lang="ru-RU" b="1" dirty="0"/>
              <a:t>М.Е. Салтыков-Щедрин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FF1BD-FEAA-44FC-20D8-DE26EB4022C1}"/>
              </a:ext>
            </a:extLst>
          </p:cNvPr>
          <p:cNvSpPr txBox="1"/>
          <p:nvPr/>
        </p:nvSpPr>
        <p:spPr>
          <a:xfrm>
            <a:off x="881974" y="5448556"/>
            <a:ext cx="10428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</a:rPr>
              <a:t>Э</a:t>
            </a:r>
            <a:r>
              <a:rPr lang="ru-RU" sz="2000" b="1" dirty="0"/>
              <a:t>кспозиция «Кукла-</a:t>
            </a:r>
            <a:r>
              <a:rPr lang="ru-RU" sz="2000" b="1" dirty="0" err="1"/>
              <a:t>мотанка</a:t>
            </a:r>
            <a:r>
              <a:rPr lang="ru-RU" sz="2000" b="1" dirty="0"/>
              <a:t> народов России»</a:t>
            </a:r>
            <a:r>
              <a:rPr lang="ru-RU" sz="2000" b="1" i="0" dirty="0">
                <a:solidFill>
                  <a:srgbClr val="000000"/>
                </a:solidFill>
                <a:effectLst/>
              </a:rPr>
              <a:t> з</a:t>
            </a:r>
            <a:r>
              <a:rPr lang="ru-RU" sz="2000" b="1" dirty="0">
                <a:solidFill>
                  <a:srgbClr val="000000"/>
                </a:solidFill>
              </a:rPr>
              <a:t>накомит дошкольников </a:t>
            </a:r>
          </a:p>
          <a:p>
            <a:pPr algn="ctr"/>
            <a:r>
              <a:rPr lang="ru-RU" sz="2000" b="1" dirty="0">
                <a:solidFill>
                  <a:srgbClr val="000000"/>
                </a:solidFill>
              </a:rPr>
              <a:t>с </a:t>
            </a:r>
            <a:r>
              <a:rPr lang="ru-RU" sz="2000" b="1" i="0" dirty="0">
                <a:solidFill>
                  <a:srgbClr val="000000"/>
                </a:solidFill>
                <a:effectLst/>
              </a:rPr>
              <a:t>общечеловеческими ценностями: здоровье, любовь, общение, труд, жизнь!</a:t>
            </a: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DA0C87-E3D5-879D-B173-349ABBB37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11" y="1951433"/>
            <a:ext cx="3359288" cy="321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18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9CCB10-F546-9615-ABD9-51A18D76D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33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62D83E-74D7-D2E8-91BB-F93E0F64800C}"/>
              </a:ext>
            </a:extLst>
          </p:cNvPr>
          <p:cNvSpPr txBox="1"/>
          <p:nvPr/>
        </p:nvSpPr>
        <p:spPr>
          <a:xfrm>
            <a:off x="807780" y="4354683"/>
            <a:ext cx="10576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effectLst/>
                <a:ea typeface="Calibri" panose="020F0502020204030204" pitchFamily="34" charset="0"/>
              </a:rPr>
              <a:t>Материалы мини-музея вызывают огромный интерес у детей, потому что экспонаты интерактивны: можно посидеть за прялкой, как в древние времена сидели наши бабушки; можно послушать русский народный фольклор; можно попить чай из настоящего самовара и посуды, а ещё можно заняться рукоделием - смотать куклу-</a:t>
            </a:r>
            <a:r>
              <a:rPr lang="ru-RU" dirty="0" err="1">
                <a:effectLst/>
                <a:ea typeface="Calibri" panose="020F0502020204030204" pitchFamily="34" charset="0"/>
              </a:rPr>
              <a:t>мотанку</a:t>
            </a:r>
            <a:r>
              <a:rPr lang="ru-RU" dirty="0">
                <a:effectLst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034AB7-1C22-320E-237D-5F7DD828D236}"/>
              </a:ext>
            </a:extLst>
          </p:cNvPr>
          <p:cNvSpPr txBox="1"/>
          <p:nvPr/>
        </p:nvSpPr>
        <p:spPr>
          <a:xfrm>
            <a:off x="749798" y="5645205"/>
            <a:ext cx="10692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Мини-музей «Русская изба» - любимый центр пребывания наших воспитанников!</a:t>
            </a:r>
            <a:endParaRPr lang="ru-RU" sz="20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C9E642-19BA-8E5B-BFE9-8D562A9568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3" t="15439" r="6370" b="5054"/>
          <a:stretch/>
        </p:blipFill>
        <p:spPr>
          <a:xfrm>
            <a:off x="3764604" y="735852"/>
            <a:ext cx="4548869" cy="35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3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5EF69C-392D-FC3C-DC27-719B15363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484"/>
            <a:ext cx="12192000" cy="68934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16B7581-BC73-FBE3-246A-573793745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443" y="714359"/>
            <a:ext cx="5257093" cy="35073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B485151-5F44-BE31-5E3E-CC1A209F5A46}"/>
              </a:ext>
            </a:extLst>
          </p:cNvPr>
          <p:cNvSpPr txBox="1"/>
          <p:nvPr/>
        </p:nvSpPr>
        <p:spPr>
          <a:xfrm>
            <a:off x="758757" y="4434722"/>
            <a:ext cx="10671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Мини-музей «Русская изба» является образовательной площадкой для инклюзивного кружка «Лоскутные фантазии».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B756E2-399E-42B7-97BE-6AAB029FF958}"/>
              </a:ext>
            </a:extLst>
          </p:cNvPr>
          <p:cNvSpPr txBox="1"/>
          <p:nvPr/>
        </p:nvSpPr>
        <p:spPr>
          <a:xfrm>
            <a:off x="760378" y="5220311"/>
            <a:ext cx="106712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Материалы для изготовления кукол-</a:t>
            </a:r>
            <a:r>
              <a:rPr lang="ru-RU" dirty="0" err="1"/>
              <a:t>мотанок</a:t>
            </a:r>
            <a:r>
              <a:rPr lang="ru-RU" dirty="0"/>
              <a:t> находятся в доступе для детей (нитки, лоскуты, ложки и т.д.) и при желании уединиться, ребенок может заняться изготовлением уже знакомой ему куклы, пополняя тем самым экспозицию музея.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9C84AA-E37A-6350-1AD0-1B3F794C4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290" y="714359"/>
            <a:ext cx="3192787" cy="345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6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334B5C-DF96-FA9A-E3D5-CA1452978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Соответствие содержания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3573CF-5C6A-D17A-763D-B72D22D29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1" y="-6960"/>
            <a:ext cx="12234781" cy="68649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258393-1005-6527-BE11-5896DED92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72" y="746131"/>
            <a:ext cx="4615868" cy="34619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6C2B40-8D87-7CEF-1FCF-B42F55427951}"/>
              </a:ext>
            </a:extLst>
          </p:cNvPr>
          <p:cNvSpPr txBox="1"/>
          <p:nvPr/>
        </p:nvSpPr>
        <p:spPr>
          <a:xfrm>
            <a:off x="838200" y="4491762"/>
            <a:ext cx="10515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2457450" algn="l"/>
              </a:tabLs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Работа в </a:t>
            </a:r>
            <a:r>
              <a:rPr lang="ru-RU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инклюзивной мастерской «Изготовление куклы-</a:t>
            </a:r>
            <a:r>
              <a:rPr lang="ru-RU" sz="1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мотанки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» создает условия для творческого общения и сотрудничества воспитанников. Отрадно наблюдать за деятельностью детей и видеть, что музейная педагогика оказывает неоценимую помощь и в процессе воспитания. Она помогает воспитаннику с ограниченными возможностями здоровья социально адаптироваться, а детям из общеразвивающих групп приобрести нравственный опыт позитивного общения и сотрудничества.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090C34-F0CE-B95E-9968-03EAC042AE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3" r="4512"/>
          <a:stretch/>
        </p:blipFill>
        <p:spPr bwMode="auto">
          <a:xfrm>
            <a:off x="6340240" y="746131"/>
            <a:ext cx="4683688" cy="34619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2906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A44872-837B-1FF5-6030-46C3B8D4D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339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56165E-5564-4542-504A-8A34E3E99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557" y="702360"/>
            <a:ext cx="6865093" cy="38594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B01F51-56BF-E8E2-3D94-07376BDE73D3}"/>
              </a:ext>
            </a:extLst>
          </p:cNvPr>
          <p:cNvSpPr txBox="1"/>
          <p:nvPr/>
        </p:nvSpPr>
        <p:spPr>
          <a:xfrm>
            <a:off x="699529" y="4678312"/>
            <a:ext cx="10613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sz="1800" i="0" dirty="0">
                <a:effectLst/>
              </a:rPr>
              <a:t>ри организации образовательной работы в мини-музее «Русская изба» и экспозиции «Кукла-</a:t>
            </a:r>
            <a:r>
              <a:rPr lang="ru-RU" sz="1800" i="0" dirty="0" err="1">
                <a:effectLst/>
              </a:rPr>
              <a:t>мотанка</a:t>
            </a:r>
            <a:r>
              <a:rPr lang="ru-RU" sz="1800" i="0" dirty="0">
                <a:effectLst/>
              </a:rPr>
              <a:t> народов России» необходима организация разных видов детской деятельности и, соответственно, интегрированное решение задач разных образовательных областей: </a:t>
            </a:r>
            <a:r>
              <a:rPr lang="ru-RU" dirty="0">
                <a:solidFill>
                  <a:srgbClr val="181818"/>
                </a:solidFill>
              </a:rPr>
              <a:t>познавательное развитие, социально-коммуникативное развитие, художественно-эстетическое развитие, речевое развитие, физическое развитие.</a:t>
            </a:r>
            <a:endParaRPr lang="ru-RU" sz="180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5625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E69295-31E8-5414-CCF2-C112FC975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12192000" cy="68547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661C1E-7495-56DE-3543-9E688DE9BA18}"/>
              </a:ext>
            </a:extLst>
          </p:cNvPr>
          <p:cNvSpPr txBox="1"/>
          <p:nvPr/>
        </p:nvSpPr>
        <p:spPr>
          <a:xfrm>
            <a:off x="876084" y="5241169"/>
            <a:ext cx="10582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ffectLst/>
                <a:ea typeface="Calibri" panose="020F0502020204030204" pitchFamily="34" charset="0"/>
              </a:rPr>
              <a:t>Мини-музей «Русская изба» – это образовательный центр, результат общения и совместной работы воспитателей, детей и родителей!</a:t>
            </a:r>
            <a:endParaRPr lang="ru-RU" sz="2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F3772C-DDCF-B720-A2BB-BD092807F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506447" y="473774"/>
            <a:ext cx="3578743" cy="47027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295F75-2F95-E52F-1A9C-E0161C716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6721729" y="88694"/>
            <a:ext cx="3578743" cy="547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78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353E6C-4BB0-97A7-8443-B9C98254C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13"/>
            <a:ext cx="12192000" cy="68754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CDB77E-9D83-7DCC-C011-88C6F033F8BE}"/>
              </a:ext>
            </a:extLst>
          </p:cNvPr>
          <p:cNvSpPr txBox="1"/>
          <p:nvPr/>
        </p:nvSpPr>
        <p:spPr>
          <a:xfrm>
            <a:off x="818745" y="5251706"/>
            <a:ext cx="10554509" cy="77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2457450" algn="l"/>
              </a:tabLst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Мы уверены, что наши воспитанники вырастут достойными людьми, любящими свою Родину, уважающими традиции своего народа!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189BBA-1BBF-DD62-1586-CA180D21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00" y="701257"/>
            <a:ext cx="7784432" cy="43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62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353E6C-4BB0-97A7-8443-B9C98254C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13"/>
            <a:ext cx="12192000" cy="6875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D98885-4210-40D1-9A9B-2D9CAFD3EA3C}"/>
              </a:ext>
            </a:extLst>
          </p:cNvPr>
          <p:cNvSpPr txBox="1"/>
          <p:nvPr/>
        </p:nvSpPr>
        <p:spPr>
          <a:xfrm>
            <a:off x="860612" y="1227670"/>
            <a:ext cx="10470776" cy="3420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Сценарий совместного занятия с родителями «Широкая Масленица»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Приобщать детей и родителей к русской народной культуре, традициям и обычаям.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Познакомить с народными традициями и обычаями празднования Масленицы;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Знакомить с народным фольклором (потешки,  </a:t>
            </a:r>
            <a:r>
              <a:rPr lang="ru-RU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заклички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стихи, частушки, пословицы), народными играми.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Рассмотреть репродукции картин с изображением масленичных гуляний;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Изготовить куклу масленицу из ниток;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Способствовать укреплению детско-родительских отношений;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Создать теплую, праздничную атмосферу.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3D5F6F-AB2F-4CAF-B9D9-63281E6D06F8}"/>
              </a:ext>
            </a:extLst>
          </p:cNvPr>
          <p:cNvSpPr txBox="1"/>
          <p:nvPr/>
        </p:nvSpPr>
        <p:spPr>
          <a:xfrm>
            <a:off x="7440705" y="618565"/>
            <a:ext cx="3890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/>
              <a:t>Приложение 1</a:t>
            </a:r>
          </a:p>
        </p:txBody>
      </p:sp>
    </p:spTree>
    <p:extLst>
      <p:ext uri="{BB962C8B-B14F-4D97-AF65-F5344CB8AC3E}">
        <p14:creationId xmlns:p14="http://schemas.microsoft.com/office/powerpoint/2010/main" val="2542393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353E6C-4BB0-97A7-8443-B9C98254C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13"/>
            <a:ext cx="12192000" cy="6875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D98885-4210-40D1-9A9B-2D9CAFD3EA3C}"/>
              </a:ext>
            </a:extLst>
          </p:cNvPr>
          <p:cNvSpPr txBox="1"/>
          <p:nvPr/>
        </p:nvSpPr>
        <p:spPr>
          <a:xfrm>
            <a:off x="860612" y="965727"/>
            <a:ext cx="10470776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ctr"/>
            <a:r>
              <a:rPr lang="ru-RU" sz="12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Конспект интегрированного занятия по развитию речи с использованием средств «Музейной педагогики»</a:t>
            </a:r>
            <a:endParaRPr lang="ru-RU" sz="1200" b="1" dirty="0">
              <a:effectLst/>
              <a:ea typeface="Times New Roman" panose="02020603050405020304" pitchFamily="18" charset="0"/>
            </a:endParaRPr>
          </a:p>
          <a:p>
            <a:pPr indent="228600" algn="ctr"/>
            <a:r>
              <a:rPr lang="ru-RU" sz="12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«Сказочное путешествие по русской избе» </a:t>
            </a:r>
            <a:endParaRPr lang="ru-RU" sz="1200" b="1" dirty="0">
              <a:effectLst/>
              <a:ea typeface="Times New Roman" panose="02020603050405020304" pitchFamily="18" charset="0"/>
            </a:endParaRPr>
          </a:p>
          <a:p>
            <a:pPr indent="228600" algn="ctr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r>
              <a:rPr lang="ru-RU" sz="1000" b="1" u="sng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Цель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: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Развитие речи детей с помощью технологии музейной педагогики.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b="1" u="none" strike="noStrike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b="1" u="sng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Коррекционно</a:t>
            </a:r>
            <a:r>
              <a:rPr lang="ru-RU" sz="1000" b="1" u="sng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- образовательные  задачи: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 Продолжать знакомить детей с русскими народными сказками, их героями;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Формировать знания детей о предметах старинного русского быта: (печь, лапти, скалка, прялка и другие);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Совершенствовать грамматический строй речи (подбор прилагательных на заданную букву, согласование прилагательных с существительным, подбор антонимов, уменьшительно-ласкательных форм слов);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-Совершенствовать навык звуко-слогового анализа слов;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-Активизировать и обогащать словарный запас детей.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u="none" strike="noStrike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b="1" u="sng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Коррекционно</a:t>
            </a:r>
            <a:r>
              <a:rPr lang="ru-RU" sz="1000" b="1" u="sng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- развивающие задачи: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Развивать речевую активность детей: диалогическую и монологическую речь. 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Продолжать учить отвечать полными ответами, составлять пересказ;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Развивать познавательную активность, любознательность и творчество;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Развивать зрительное восприятие, внимание, мышление;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Развивать общую и мелкую моторику, продолжительность выдоха.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/>
            <a:r>
              <a:rPr lang="ru-RU" sz="1000" b="1" u="sng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sz="1000" b="1" u="sng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Коррекционно</a:t>
            </a:r>
            <a:r>
              <a:rPr lang="ru-RU" sz="1000" b="1" u="sng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- воспитательные задачи: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Воспитывать познавательную активность к русскому народному фольклору;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Вызвать у детей эмоциональную отзывчивость к русской народной музыке, народным сказкам, играм, традициям, обычаям гостеприимства;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6695"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- Воспитывать чувство коллективизма и сотрудничества.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algn="just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8600" algn="just"/>
            <a:r>
              <a:rPr lang="ru-RU" sz="1000" b="1" u="sng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Материал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Реальные предметы быта: печь, прялка, лапти, веретено, скалка, самовар и другие;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игрушки Би-ба-</a:t>
            </a:r>
            <a:r>
              <a:rPr lang="ru-RU" sz="1000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бо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: Емеля, Лиса.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Клавесы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, карандаши с нитками (игра «</a:t>
            </a:r>
            <a:r>
              <a:rPr lang="ru-RU" sz="1000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Моталочка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»)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Иллюстрации к сказкам «По щучьему веленью», «Лисичка со скалочкой», «Царевна-лягушка», «Волк и семеро козлят», «Гуси-лебеди», «Пузырь, соломинка и лапоть».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Схемы для игры «Скалочка», Перфокарта «Колобок».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Колокольчик, мяч, </a:t>
            </a:r>
            <a:r>
              <a:rPr lang="ru-RU" sz="1000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клавесы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.</a:t>
            </a:r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Магнитные буквы, магнитная доска, графический алфавит для расшифровки, маркеры, карандаши. Бланк и разноцветные кружочки для звукового разбора. 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8600"/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</a:endParaRPr>
          </a:p>
          <a:p>
            <a:pPr indent="228600" algn="just"/>
            <a:r>
              <a:rPr lang="ru-RU" sz="1000" b="1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Предварительная работа: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Беседа «Как жили наши предки», разучивание физкультминуток, игр, пальчиковой гимнастики, самомассажа, чтение русских народных сказок «По щучьему веленью», «Волки и семеро козлят», «Гуси-лебеди», «Колобок», «Лисичка со скалочкой», «Царевна Лягушка», «Пузырь, соломинка и лапоть», «Ивашка и Баба-Яга», </a:t>
            </a:r>
            <a:r>
              <a:rPr lang="ru-RU" sz="1000" dirty="0" err="1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укр.нар.сказки</a:t>
            </a:r>
            <a:r>
              <a:rPr lang="ru-RU" sz="1000" dirty="0">
                <a:solidFill>
                  <a:srgbClr val="111111"/>
                </a:solidFill>
                <a:effectLst/>
                <a:ea typeface="Times New Roman" panose="02020603050405020304" pitchFamily="18" charset="0"/>
              </a:rPr>
              <a:t> «Колосок».</a:t>
            </a:r>
            <a:endParaRPr lang="ru-RU" sz="1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3D5F6F-AB2F-4CAF-B9D9-63281E6D06F8}"/>
              </a:ext>
            </a:extLst>
          </p:cNvPr>
          <p:cNvSpPr txBox="1"/>
          <p:nvPr/>
        </p:nvSpPr>
        <p:spPr>
          <a:xfrm>
            <a:off x="7440705" y="596395"/>
            <a:ext cx="3890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/>
              <a:t>Приложение 2</a:t>
            </a:r>
          </a:p>
        </p:txBody>
      </p:sp>
    </p:spTree>
    <p:extLst>
      <p:ext uri="{BB962C8B-B14F-4D97-AF65-F5344CB8AC3E}">
        <p14:creationId xmlns:p14="http://schemas.microsoft.com/office/powerpoint/2010/main" val="3786692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084785-1CE5-2288-BA54-BFCDD5520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655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A335DD-9F93-C3D7-28FD-CB3D7E798E70}"/>
              </a:ext>
            </a:extLst>
          </p:cNvPr>
          <p:cNvSpPr txBox="1"/>
          <p:nvPr/>
        </p:nvSpPr>
        <p:spPr>
          <a:xfrm>
            <a:off x="826851" y="787940"/>
            <a:ext cx="10690698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effectLst/>
              </a:rPr>
              <a:t>Литература</a:t>
            </a:r>
            <a:br>
              <a:rPr lang="ru-RU" sz="1400" b="1" i="0" dirty="0">
                <a:effectLst/>
              </a:rPr>
            </a:br>
            <a:r>
              <a:rPr lang="ru-RU" sz="1400" b="0" i="0" dirty="0">
                <a:effectLst/>
              </a:rPr>
              <a:t>1. </a:t>
            </a:r>
            <a:r>
              <a:rPr lang="ru-RU" sz="1400" b="0" i="0" dirty="0" err="1">
                <a:effectLst/>
              </a:rPr>
              <a:t>Лысикова</a:t>
            </a:r>
            <a:r>
              <a:rPr lang="ru-RU" sz="1400" b="0" i="0" dirty="0">
                <a:effectLst/>
              </a:rPr>
              <a:t> О.В. Музеи мира.– М.: Флинта: Наука. 2002.-128 с.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2. Пантелеева Л.В. Музей и дети. – М: Дом ―Карапуз 2000. – 253 с.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3. Петров Г.Ф. </a:t>
            </a:r>
            <a:r>
              <a:rPr lang="ru-RU" sz="1400" b="0" i="0" dirty="0" err="1">
                <a:effectLst/>
              </a:rPr>
              <a:t>Идѐм</a:t>
            </a:r>
            <a:r>
              <a:rPr lang="ru-RU" sz="1400" b="0" i="0" dirty="0">
                <a:effectLst/>
              </a:rPr>
              <a:t> по Русскому музею. – Л.: Лениздат,1982. -192 с.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4. Полунина В.Н. Искусство и дети. М.: Просвещение, 1982. -191 с.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5. Рыжова Н.А., Логинова Л.В. </a:t>
            </a:r>
            <a:r>
              <a:rPr lang="ru-RU" sz="1400" b="0" i="0" dirty="0" err="1">
                <a:effectLst/>
              </a:rPr>
              <a:t>Данюкова</a:t>
            </a:r>
            <a:r>
              <a:rPr lang="ru-RU" sz="1400" b="0" i="0" dirty="0">
                <a:effectLst/>
              </a:rPr>
              <a:t> А.И. Мини-музей в детском саду. – М.: Линка-Пресс, 2008.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6. Рыжова Н.А. Деревья – наши друзья. Учебно-методический комплект. – М.: Линка-Пресс. 2009.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7. Рыжова Н.А. Экологически проект ―Мое дерево –М.: Карапуз-дидактика, 2006.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8. Рыжова Н.А. От коллекции к музею. Фотосессия и методические материалы на DVD. – М.: Обруч, 2008.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9.Рыжова Н.А. Путешествие по мини-музеям детского сада. Учебный видеофильм и методические рекомендации на DVD. – М.: Обруч, 2008. 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10.Столяров Б.А. Музейная педагогика. История, теория, практика. – М.: </a:t>
            </a:r>
            <a:r>
              <a:rPr lang="ru-RU" sz="1400" b="0" i="0" dirty="0" err="1">
                <a:effectLst/>
              </a:rPr>
              <a:t>Высш</a:t>
            </a:r>
            <a:r>
              <a:rPr lang="ru-RU" sz="1400" b="0" i="0" dirty="0">
                <a:effectLst/>
              </a:rPr>
              <a:t>. шк., 2004. -216 с.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11.Трунова М. Секреты музейной педагогики: из опыта работы. / Дошкольное воспитание. – 2006. – N 4. – С. 38–42.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12.Тельчаров А.Д. Основы музейного дела.– М.: Омега-Л,2005.– 184 с.</a:t>
            </a:r>
            <a:br>
              <a:rPr lang="ru-RU" sz="1400" b="0" i="0" dirty="0">
                <a:effectLst/>
              </a:rPr>
            </a:br>
            <a:r>
              <a:rPr lang="ru-RU" sz="1400" b="0" i="0" dirty="0">
                <a:effectLst/>
              </a:rPr>
              <a:t>13.Юренева Т.Ю. Музееведение. – М.: Академический проект, 2004. – 560 с.</a:t>
            </a:r>
            <a:br>
              <a:rPr lang="ru-RU" sz="1400" b="0" i="0" dirty="0">
                <a:effectLst/>
              </a:rPr>
            </a:b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231614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3223</TotalTime>
  <Words>1780</Words>
  <Application>Microsoft Office PowerPoint</Application>
  <PresentationFormat>Широкоэкранный</PresentationFormat>
  <Paragraphs>93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Соответствие содержания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011</cp:lastModifiedBy>
  <cp:revision>20</cp:revision>
  <dcterms:created xsi:type="dcterms:W3CDTF">2022-10-25T18:53:18Z</dcterms:created>
  <dcterms:modified xsi:type="dcterms:W3CDTF">2025-12-17T19:39:52Z</dcterms:modified>
</cp:coreProperties>
</file>